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63" r:id="rId5"/>
    <p:sldId id="269" r:id="rId6"/>
    <p:sldId id="274" r:id="rId7"/>
    <p:sldId id="275" r:id="rId8"/>
    <p:sldId id="276" r:id="rId9"/>
    <p:sldId id="277" r:id="rId10"/>
    <p:sldId id="264" r:id="rId11"/>
    <p:sldId id="267" r:id="rId12"/>
    <p:sldId id="272" r:id="rId13"/>
    <p:sldId id="270" r:id="rId14"/>
    <p:sldId id="265" r:id="rId15"/>
    <p:sldId id="266" r:id="rId16"/>
    <p:sldId id="268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A37"/>
    <a:srgbClr val="FE907A"/>
    <a:srgbClr val="FFE8DD"/>
    <a:srgbClr val="DDA47E"/>
    <a:srgbClr val="FF4F4B"/>
    <a:srgbClr val="404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19" autoAdjust="0"/>
  </p:normalViewPr>
  <p:slideViewPr>
    <p:cSldViewPr snapToGrid="0">
      <p:cViewPr varScale="1">
        <p:scale>
          <a:sx n="78" d="100"/>
          <a:sy n="78" d="100"/>
        </p:scale>
        <p:origin x="11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uYI\Desktop\&#20215;&#26684;&#29983;&#25104;&#31995;&#32479;\2016&#24180;1-12&#26376;&#20445;&#38505;&#25968;&#2545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uYI\Desktop\&#20215;&#26684;&#29983;&#25104;&#31995;&#32479;\2016&#24180;1-12&#26376;&#20445;&#38505;&#25968;&#2545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uYI\Desktop\&#20215;&#26684;&#29983;&#25104;&#31995;&#32479;\2016&#24180;1-12&#26376;&#20445;&#38505;&#25968;&#2545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Sheet1!$C$56:$C$86</c:f>
              <c:strCache>
                <c:ptCount val="31"/>
                <c:pt idx="0">
                  <c:v>广东省</c:v>
                </c:pt>
                <c:pt idx="1">
                  <c:v>江苏省</c:v>
                </c:pt>
                <c:pt idx="2">
                  <c:v>山东省</c:v>
                </c:pt>
                <c:pt idx="3">
                  <c:v>浙江省</c:v>
                </c:pt>
                <c:pt idx="4">
                  <c:v>河南省</c:v>
                </c:pt>
                <c:pt idx="5">
                  <c:v>河北省</c:v>
                </c:pt>
                <c:pt idx="6">
                  <c:v>四川省</c:v>
                </c:pt>
                <c:pt idx="7">
                  <c:v>湖北省</c:v>
                </c:pt>
                <c:pt idx="8">
                  <c:v>湖南省</c:v>
                </c:pt>
                <c:pt idx="9">
                  <c:v>安徽省</c:v>
                </c:pt>
                <c:pt idx="10">
                  <c:v>北京市</c:v>
                </c:pt>
                <c:pt idx="11">
                  <c:v>上海市</c:v>
                </c:pt>
                <c:pt idx="12">
                  <c:v>辽宁省</c:v>
                </c:pt>
                <c:pt idx="13">
                  <c:v>陕西省</c:v>
                </c:pt>
                <c:pt idx="14">
                  <c:v>福建省</c:v>
                </c:pt>
                <c:pt idx="15">
                  <c:v>江西省</c:v>
                </c:pt>
                <c:pt idx="16">
                  <c:v>山西省</c:v>
                </c:pt>
                <c:pt idx="17">
                  <c:v>云南省</c:v>
                </c:pt>
                <c:pt idx="18">
                  <c:v>重庆市</c:v>
                </c:pt>
                <c:pt idx="19">
                  <c:v>贵州省</c:v>
                </c:pt>
                <c:pt idx="20">
                  <c:v>广西壮族自治区</c:v>
                </c:pt>
                <c:pt idx="21">
                  <c:v>黑龙江省</c:v>
                </c:pt>
                <c:pt idx="22">
                  <c:v>内蒙古自治区</c:v>
                </c:pt>
                <c:pt idx="23">
                  <c:v>吉林省</c:v>
                </c:pt>
                <c:pt idx="24">
                  <c:v>甘肃省</c:v>
                </c:pt>
                <c:pt idx="25">
                  <c:v>新疆维吾尔自治区</c:v>
                </c:pt>
                <c:pt idx="26">
                  <c:v>天津市</c:v>
                </c:pt>
                <c:pt idx="27">
                  <c:v>海南省</c:v>
                </c:pt>
                <c:pt idx="28">
                  <c:v>宁夏回族自治区</c:v>
                </c:pt>
                <c:pt idx="29">
                  <c:v>青海省</c:v>
                </c:pt>
                <c:pt idx="30">
                  <c:v>西藏自治区</c:v>
                </c:pt>
              </c:strCache>
            </c:strRef>
          </c:cat>
          <c:val>
            <c:numRef>
              <c:f>Sheet1!$D$56:$D$86</c:f>
              <c:numCache>
                <c:formatCode>General</c:formatCode>
                <c:ptCount val="31"/>
                <c:pt idx="0">
                  <c:v>2283514</c:v>
                </c:pt>
                <c:pt idx="1">
                  <c:v>1841613</c:v>
                </c:pt>
                <c:pt idx="2">
                  <c:v>1809149</c:v>
                </c:pt>
                <c:pt idx="3">
                  <c:v>1498982</c:v>
                </c:pt>
                <c:pt idx="4">
                  <c:v>1479909</c:v>
                </c:pt>
                <c:pt idx="5">
                  <c:v>1390090</c:v>
                </c:pt>
                <c:pt idx="6">
                  <c:v>1189504</c:v>
                </c:pt>
                <c:pt idx="7">
                  <c:v>868765</c:v>
                </c:pt>
                <c:pt idx="8">
                  <c:v>859921</c:v>
                </c:pt>
                <c:pt idx="9">
                  <c:v>849287</c:v>
                </c:pt>
                <c:pt idx="10">
                  <c:v>812747</c:v>
                </c:pt>
                <c:pt idx="11">
                  <c:v>691734</c:v>
                </c:pt>
                <c:pt idx="12">
                  <c:v>638735</c:v>
                </c:pt>
                <c:pt idx="13">
                  <c:v>606628</c:v>
                </c:pt>
                <c:pt idx="14">
                  <c:v>601148</c:v>
                </c:pt>
                <c:pt idx="15">
                  <c:v>571907</c:v>
                </c:pt>
                <c:pt idx="16">
                  <c:v>547157</c:v>
                </c:pt>
                <c:pt idx="17">
                  <c:v>543818</c:v>
                </c:pt>
                <c:pt idx="18">
                  <c:v>507943</c:v>
                </c:pt>
                <c:pt idx="19">
                  <c:v>486196</c:v>
                </c:pt>
                <c:pt idx="20">
                  <c:v>481900</c:v>
                </c:pt>
                <c:pt idx="21">
                  <c:v>406879</c:v>
                </c:pt>
                <c:pt idx="22">
                  <c:v>375136</c:v>
                </c:pt>
                <c:pt idx="23">
                  <c:v>358675</c:v>
                </c:pt>
                <c:pt idx="24">
                  <c:v>291059</c:v>
                </c:pt>
                <c:pt idx="25">
                  <c:v>283226</c:v>
                </c:pt>
                <c:pt idx="26">
                  <c:v>261195</c:v>
                </c:pt>
                <c:pt idx="27">
                  <c:v>124708</c:v>
                </c:pt>
                <c:pt idx="28">
                  <c:v>112142</c:v>
                </c:pt>
                <c:pt idx="29">
                  <c:v>88980</c:v>
                </c:pt>
                <c:pt idx="30">
                  <c:v>24306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1-4B58-AA96-ADF083203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636792"/>
        <c:axId val="515635808"/>
      </c:barChart>
      <c:catAx>
        <c:axId val="51563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635808"/>
        <c:crosses val="autoZero"/>
        <c:auto val="1"/>
        <c:lblAlgn val="ctr"/>
        <c:lblOffset val="100"/>
        <c:noMultiLvlLbl val="0"/>
      </c:catAx>
      <c:valAx>
        <c:axId val="51563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636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Sheet1!$C$107:$C$223</c:f>
              <c:strCache>
                <c:ptCount val="117"/>
                <c:pt idx="0">
                  <c:v> 
大众汽车</c:v>
                </c:pt>
                <c:pt idx="1">
                  <c:v>长安汽车</c:v>
                </c:pt>
                <c:pt idx="2">
                  <c:v>长安福特</c:v>
                </c:pt>
                <c:pt idx="3">
                  <c:v>别克</c:v>
                </c:pt>
                <c:pt idx="4">
                  <c:v>现代</c:v>
                </c:pt>
                <c:pt idx="5">
                  <c:v>宝骏</c:v>
                </c:pt>
                <c:pt idx="6">
                  <c:v>哈佛</c:v>
                </c:pt>
                <c:pt idx="7">
                  <c:v>北汽幻速</c:v>
                </c:pt>
                <c:pt idx="8">
                  <c:v>本田</c:v>
                </c:pt>
                <c:pt idx="9">
                  <c:v>起亚</c:v>
                </c:pt>
                <c:pt idx="10">
                  <c:v>尼桑</c:v>
                </c:pt>
                <c:pt idx="11">
                  <c:v>丰田</c:v>
                </c:pt>
                <c:pt idx="12">
                  <c:v>雪佛兰汽车</c:v>
                </c:pt>
                <c:pt idx="13">
                  <c:v>标志</c:v>
                </c:pt>
                <c:pt idx="14">
                  <c:v>奥迪</c:v>
                </c:pt>
                <c:pt idx="15">
                  <c:v>宝马</c:v>
                </c:pt>
                <c:pt idx="16">
                  <c:v>东风</c:v>
                </c:pt>
                <c:pt idx="17">
                  <c:v>吉利</c:v>
                </c:pt>
                <c:pt idx="18">
                  <c:v>梅赛德斯-奔驰</c:v>
                </c:pt>
                <c:pt idx="19">
                  <c:v>众泰</c:v>
                </c:pt>
                <c:pt idx="20">
                  <c:v>广汽传祺</c:v>
                </c:pt>
                <c:pt idx="21">
                  <c:v>比亚迪</c:v>
                </c:pt>
                <c:pt idx="22">
                  <c:v>中华</c:v>
                </c:pt>
                <c:pt idx="23">
                  <c:v>吉利全球鹰</c:v>
                </c:pt>
                <c:pt idx="24">
                  <c:v>雪铁龙</c:v>
                </c:pt>
                <c:pt idx="25">
                  <c:v>海马</c:v>
                </c:pt>
                <c:pt idx="26">
                  <c:v>帝豪</c:v>
                </c:pt>
                <c:pt idx="27">
                  <c:v>上汽斯柯达</c:v>
                </c:pt>
                <c:pt idx="28">
                  <c:v>东南汽车</c:v>
                </c:pt>
                <c:pt idx="29">
                  <c:v>江淮汽车</c:v>
                </c:pt>
                <c:pt idx="30">
                  <c:v>奇瑞汽车</c:v>
                </c:pt>
                <c:pt idx="31">
                  <c:v>长丰汽车</c:v>
                </c:pt>
                <c:pt idx="32">
                  <c:v>力帆</c:v>
                </c:pt>
                <c:pt idx="33">
                  <c:v>英伦汽车</c:v>
                </c:pt>
                <c:pt idx="34">
                  <c:v>北京汽车</c:v>
                </c:pt>
                <c:pt idx="35">
                  <c:v>东风汽车</c:v>
                </c:pt>
                <c:pt idx="36">
                  <c:v> 
荣威</c:v>
                </c:pt>
                <c:pt idx="37">
                  <c:v>陆风</c:v>
                </c:pt>
                <c:pt idx="38">
                  <c:v>马自达</c:v>
                </c:pt>
                <c:pt idx="39">
                  <c:v>JEEP</c:v>
                </c:pt>
                <c:pt idx="40">
                  <c:v>凯迪拉克</c:v>
                </c:pt>
                <c:pt idx="41">
                  <c:v>一汽</c:v>
                </c:pt>
                <c:pt idx="42">
                  <c:v>名爵汽车</c:v>
                </c:pt>
                <c:pt idx="43">
                  <c:v>沃尔沃</c:v>
                </c:pt>
                <c:pt idx="44">
                  <c:v>长城</c:v>
                </c:pt>
                <c:pt idx="45">
                  <c:v>华泰汽车</c:v>
                </c:pt>
                <c:pt idx="46">
                  <c:v>启辰</c:v>
                </c:pt>
                <c:pt idx="47">
                  <c:v>东风风神</c:v>
                </c:pt>
                <c:pt idx="48">
                  <c:v>旗云汽车</c:v>
                </c:pt>
                <c:pt idx="49">
                  <c:v>陆虎</c:v>
                </c:pt>
                <c:pt idx="50">
                  <c:v>金杯</c:v>
                </c:pt>
                <c:pt idx="51">
                  <c:v>威旺</c:v>
                </c:pt>
                <c:pt idx="52">
                  <c:v>野马</c:v>
                </c:pt>
                <c:pt idx="53">
                  <c:v>雷克萨斯</c:v>
                </c:pt>
                <c:pt idx="54">
                  <c:v>铃木</c:v>
                </c:pt>
                <c:pt idx="55">
                  <c:v>三菱</c:v>
                </c:pt>
                <c:pt idx="56">
                  <c:v>江铃汽车</c:v>
                </c:pt>
                <c:pt idx="57">
                  <c:v>潍柴英致</c:v>
                </c:pt>
                <c:pt idx="58">
                  <c:v> 
雷诺</c:v>
                </c:pt>
                <c:pt idx="59">
                  <c:v>汉腾汽车</c:v>
                </c:pt>
                <c:pt idx="60">
                  <c:v>观致汽</c:v>
                </c:pt>
                <c:pt idx="61">
                  <c:v>纳智捷</c:v>
                </c:pt>
                <c:pt idx="62">
                  <c:v>保时捷</c:v>
                </c:pt>
                <c:pt idx="63">
                  <c:v>昌河汽车</c:v>
                </c:pt>
                <c:pt idx="64">
                  <c:v>林肯</c:v>
                </c:pt>
                <c:pt idx="65">
                  <c:v>奔腾</c:v>
                </c:pt>
                <c:pt idx="66">
                  <c:v>英菲尼迪</c:v>
                </c:pt>
                <c:pt idx="67">
                  <c:v>斯巴鲁</c:v>
                </c:pt>
                <c:pt idx="68">
                  <c:v>斯威汽车</c:v>
                </c:pt>
                <c:pt idx="69">
                  <c:v>DS</c:v>
                </c:pt>
                <c:pt idx="70">
                  <c:v>菲亚特</c:v>
                </c:pt>
                <c:pt idx="71">
                  <c:v>福迪汽车</c:v>
                </c:pt>
                <c:pt idx="72">
                  <c:v>MINI</c:v>
                </c:pt>
                <c:pt idx="73">
                  <c:v>宝沃汽车</c:v>
                </c:pt>
                <c:pt idx="74">
                  <c:v>捷豹</c:v>
                </c:pt>
                <c:pt idx="75">
                  <c:v>开瑞</c:v>
                </c:pt>
                <c:pt idx="76">
                  <c:v>北汽</c:v>
                </c:pt>
                <c:pt idx="77">
                  <c:v>道奇</c:v>
                </c:pt>
                <c:pt idx="78">
                  <c:v>SMART</c:v>
                </c:pt>
                <c:pt idx="79">
                  <c:v>玛莎拉蒂</c:v>
                </c:pt>
                <c:pt idx="80">
                  <c:v>上汽大通</c:v>
                </c:pt>
                <c:pt idx="81">
                  <c:v>特斯拉</c:v>
                </c:pt>
                <c:pt idx="82">
                  <c:v>知豆汽车</c:v>
                </c:pt>
                <c:pt idx="83">
                  <c:v>讴歌</c:v>
                </c:pt>
                <c:pt idx="84">
                  <c:v>克莱斯勒</c:v>
                </c:pt>
                <c:pt idx="85">
                  <c:v>福田汽车</c:v>
                </c:pt>
                <c:pt idx="86">
                  <c:v>红旗</c:v>
                </c:pt>
                <c:pt idx="87">
                  <c:v>理念</c:v>
                </c:pt>
                <c:pt idx="88">
                  <c:v>五十铃</c:v>
                </c:pt>
                <c:pt idx="89">
                  <c:v>中兴汽车</c:v>
                </c:pt>
                <c:pt idx="90">
                  <c:v>双龙</c:v>
                </c:pt>
                <c:pt idx="91">
                  <c:v>比速汽车</c:v>
                </c:pt>
                <c:pt idx="92">
                  <c:v>福田起腾</c:v>
                </c:pt>
                <c:pt idx="93">
                  <c:v>飞碟汽车</c:v>
                </c:pt>
                <c:pt idx="94">
                  <c:v>黄海汽车</c:v>
                </c:pt>
                <c:pt idx="95">
                  <c:v>英国莲花</c:v>
                </c:pt>
                <c:pt idx="96">
                  <c:v>思铭</c:v>
                </c:pt>
                <c:pt idx="97">
                  <c:v>宾利</c:v>
                </c:pt>
                <c:pt idx="98">
                  <c:v>广汽吉奥</c:v>
                </c:pt>
                <c:pt idx="99">
                  <c:v>江铃新能源</c:v>
                </c:pt>
                <c:pt idx="100">
                  <c:v>夏利</c:v>
                </c:pt>
                <c:pt idx="101">
                  <c:v>DAMA</c:v>
                </c:pt>
                <c:pt idx="102">
                  <c:v>劳斯莱斯</c:v>
                </c:pt>
                <c:pt idx="103">
                  <c:v>江南汽车</c:v>
                </c:pt>
                <c:pt idx="104">
                  <c:v>华颂汽车</c:v>
                </c:pt>
                <c:pt idx="105">
                  <c:v>阿斯顿马丁</c:v>
                </c:pt>
                <c:pt idx="106">
                  <c:v>迈凯伦</c:v>
                </c:pt>
                <c:pt idx="107">
                  <c:v>一汽欧朗</c:v>
                </c:pt>
                <c:pt idx="108">
                  <c:v>法拉利</c:v>
                </c:pt>
                <c:pt idx="109">
                  <c:v>哈飞</c:v>
                </c:pt>
                <c:pt idx="110">
                  <c:v>瑞麒</c:v>
                </c:pt>
                <c:pt idx="111">
                  <c:v>双环汽车</c:v>
                </c:pt>
                <c:pt idx="112">
                  <c:v>卡威汽车</c:v>
                </c:pt>
                <c:pt idx="113">
                  <c:v>KTM</c:v>
                </c:pt>
                <c:pt idx="114">
                  <c:v> 
兰博基尼</c:v>
                </c:pt>
                <c:pt idx="115">
                  <c:v>奇瑞-威麟X5</c:v>
                </c:pt>
                <c:pt idx="116">
                  <c:v>新凯汽车</c:v>
                </c:pt>
              </c:strCache>
            </c:strRef>
          </c:cat>
          <c:val>
            <c:numRef>
              <c:f>Sheet1!$D$107:$D$223</c:f>
              <c:numCache>
                <c:formatCode>General</c:formatCode>
                <c:ptCount val="117"/>
                <c:pt idx="0">
                  <c:v>58179</c:v>
                </c:pt>
                <c:pt idx="1">
                  <c:v>32859</c:v>
                </c:pt>
                <c:pt idx="2">
                  <c:v>24624</c:v>
                </c:pt>
                <c:pt idx="3">
                  <c:v>22839</c:v>
                </c:pt>
                <c:pt idx="4">
                  <c:v>22649</c:v>
                </c:pt>
                <c:pt idx="5">
                  <c:v>21584</c:v>
                </c:pt>
                <c:pt idx="6">
                  <c:v>16272</c:v>
                </c:pt>
                <c:pt idx="7">
                  <c:v>15347</c:v>
                </c:pt>
                <c:pt idx="8">
                  <c:v>15087</c:v>
                </c:pt>
                <c:pt idx="9">
                  <c:v>13193</c:v>
                </c:pt>
                <c:pt idx="10">
                  <c:v>12541</c:v>
                </c:pt>
                <c:pt idx="11">
                  <c:v>11626</c:v>
                </c:pt>
                <c:pt idx="12">
                  <c:v>11382</c:v>
                </c:pt>
                <c:pt idx="13">
                  <c:v>10700</c:v>
                </c:pt>
                <c:pt idx="14">
                  <c:v>9875</c:v>
                </c:pt>
                <c:pt idx="15">
                  <c:v>9731</c:v>
                </c:pt>
                <c:pt idx="16">
                  <c:v>8761</c:v>
                </c:pt>
                <c:pt idx="17">
                  <c:v>8072</c:v>
                </c:pt>
                <c:pt idx="18">
                  <c:v>7612</c:v>
                </c:pt>
                <c:pt idx="19">
                  <c:v>7451</c:v>
                </c:pt>
                <c:pt idx="20">
                  <c:v>7330</c:v>
                </c:pt>
                <c:pt idx="21">
                  <c:v>7004</c:v>
                </c:pt>
                <c:pt idx="22">
                  <c:v>6765</c:v>
                </c:pt>
                <c:pt idx="23">
                  <c:v>6563</c:v>
                </c:pt>
                <c:pt idx="24">
                  <c:v>6265</c:v>
                </c:pt>
                <c:pt idx="25">
                  <c:v>6243</c:v>
                </c:pt>
                <c:pt idx="26">
                  <c:v>6135</c:v>
                </c:pt>
                <c:pt idx="27">
                  <c:v>6002</c:v>
                </c:pt>
                <c:pt idx="28">
                  <c:v>5257</c:v>
                </c:pt>
                <c:pt idx="29">
                  <c:v>5167</c:v>
                </c:pt>
                <c:pt idx="30">
                  <c:v>4844</c:v>
                </c:pt>
                <c:pt idx="31">
                  <c:v>4255</c:v>
                </c:pt>
                <c:pt idx="32">
                  <c:v>4146</c:v>
                </c:pt>
                <c:pt idx="33">
                  <c:v>4145</c:v>
                </c:pt>
                <c:pt idx="34">
                  <c:v>3948</c:v>
                </c:pt>
                <c:pt idx="35">
                  <c:v>3915</c:v>
                </c:pt>
                <c:pt idx="36">
                  <c:v>3850</c:v>
                </c:pt>
                <c:pt idx="37">
                  <c:v>3681</c:v>
                </c:pt>
                <c:pt idx="38">
                  <c:v>3618</c:v>
                </c:pt>
                <c:pt idx="39">
                  <c:v>3096</c:v>
                </c:pt>
                <c:pt idx="40">
                  <c:v>2966</c:v>
                </c:pt>
                <c:pt idx="41">
                  <c:v>2954</c:v>
                </c:pt>
                <c:pt idx="42">
                  <c:v>2360</c:v>
                </c:pt>
                <c:pt idx="43">
                  <c:v>2305</c:v>
                </c:pt>
                <c:pt idx="44">
                  <c:v>1866</c:v>
                </c:pt>
                <c:pt idx="45">
                  <c:v>1737</c:v>
                </c:pt>
                <c:pt idx="46">
                  <c:v>1699</c:v>
                </c:pt>
                <c:pt idx="47">
                  <c:v>1654</c:v>
                </c:pt>
                <c:pt idx="48">
                  <c:v>1621</c:v>
                </c:pt>
                <c:pt idx="49">
                  <c:v>1584</c:v>
                </c:pt>
                <c:pt idx="50">
                  <c:v>1517</c:v>
                </c:pt>
                <c:pt idx="51">
                  <c:v>1461</c:v>
                </c:pt>
                <c:pt idx="52">
                  <c:v>1397</c:v>
                </c:pt>
                <c:pt idx="53">
                  <c:v>1395</c:v>
                </c:pt>
                <c:pt idx="54">
                  <c:v>1309</c:v>
                </c:pt>
                <c:pt idx="55">
                  <c:v>1172</c:v>
                </c:pt>
                <c:pt idx="56">
                  <c:v>1033</c:v>
                </c:pt>
                <c:pt idx="57">
                  <c:v>1015</c:v>
                </c:pt>
                <c:pt idx="58">
                  <c:v>1011</c:v>
                </c:pt>
                <c:pt idx="59">
                  <c:v>900</c:v>
                </c:pt>
                <c:pt idx="60">
                  <c:v>838</c:v>
                </c:pt>
                <c:pt idx="61">
                  <c:v>834</c:v>
                </c:pt>
                <c:pt idx="62">
                  <c:v>765</c:v>
                </c:pt>
                <c:pt idx="63">
                  <c:v>750</c:v>
                </c:pt>
                <c:pt idx="64">
                  <c:v>685</c:v>
                </c:pt>
                <c:pt idx="65">
                  <c:v>677</c:v>
                </c:pt>
                <c:pt idx="66">
                  <c:v>557</c:v>
                </c:pt>
                <c:pt idx="67">
                  <c:v>517</c:v>
                </c:pt>
                <c:pt idx="68">
                  <c:v>506</c:v>
                </c:pt>
                <c:pt idx="69">
                  <c:v>471</c:v>
                </c:pt>
                <c:pt idx="70">
                  <c:v>411</c:v>
                </c:pt>
                <c:pt idx="71">
                  <c:v>409</c:v>
                </c:pt>
                <c:pt idx="72">
                  <c:v>346</c:v>
                </c:pt>
                <c:pt idx="73">
                  <c:v>319</c:v>
                </c:pt>
                <c:pt idx="74">
                  <c:v>315</c:v>
                </c:pt>
                <c:pt idx="75">
                  <c:v>227</c:v>
                </c:pt>
                <c:pt idx="76">
                  <c:v>200</c:v>
                </c:pt>
                <c:pt idx="77">
                  <c:v>186</c:v>
                </c:pt>
                <c:pt idx="78">
                  <c:v>181</c:v>
                </c:pt>
                <c:pt idx="79">
                  <c:v>133</c:v>
                </c:pt>
                <c:pt idx="80">
                  <c:v>119</c:v>
                </c:pt>
                <c:pt idx="81">
                  <c:v>111</c:v>
                </c:pt>
                <c:pt idx="82">
                  <c:v>106</c:v>
                </c:pt>
                <c:pt idx="83">
                  <c:v>101</c:v>
                </c:pt>
                <c:pt idx="84">
                  <c:v>84</c:v>
                </c:pt>
                <c:pt idx="85">
                  <c:v>82</c:v>
                </c:pt>
                <c:pt idx="86">
                  <c:v>82</c:v>
                </c:pt>
                <c:pt idx="87">
                  <c:v>81</c:v>
                </c:pt>
                <c:pt idx="88">
                  <c:v>79</c:v>
                </c:pt>
                <c:pt idx="89">
                  <c:v>69</c:v>
                </c:pt>
                <c:pt idx="90">
                  <c:v>56</c:v>
                </c:pt>
                <c:pt idx="91">
                  <c:v>50</c:v>
                </c:pt>
                <c:pt idx="92">
                  <c:v>42</c:v>
                </c:pt>
                <c:pt idx="93">
                  <c:v>35</c:v>
                </c:pt>
                <c:pt idx="94">
                  <c:v>32</c:v>
                </c:pt>
                <c:pt idx="95">
                  <c:v>27</c:v>
                </c:pt>
                <c:pt idx="96">
                  <c:v>24</c:v>
                </c:pt>
                <c:pt idx="97">
                  <c:v>22</c:v>
                </c:pt>
                <c:pt idx="98">
                  <c:v>21</c:v>
                </c:pt>
                <c:pt idx="99">
                  <c:v>15</c:v>
                </c:pt>
                <c:pt idx="100">
                  <c:v>14</c:v>
                </c:pt>
                <c:pt idx="101">
                  <c:v>11</c:v>
                </c:pt>
                <c:pt idx="102">
                  <c:v>11</c:v>
                </c:pt>
                <c:pt idx="103">
                  <c:v>8</c:v>
                </c:pt>
                <c:pt idx="104">
                  <c:v>6</c:v>
                </c:pt>
                <c:pt idx="105">
                  <c:v>4</c:v>
                </c:pt>
                <c:pt idx="106">
                  <c:v>2</c:v>
                </c:pt>
                <c:pt idx="107">
                  <c:v>2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2-488D-BC99-A8B2A2E7F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950760"/>
        <c:axId val="635949120"/>
      </c:barChart>
      <c:catAx>
        <c:axId val="63595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5949120"/>
        <c:crosses val="autoZero"/>
        <c:auto val="1"/>
        <c:lblAlgn val="ctr"/>
        <c:lblOffset val="100"/>
        <c:noMultiLvlLbl val="0"/>
      </c:catAx>
      <c:valAx>
        <c:axId val="63594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595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5634365964803967"/>
          <c:y val="0.14210110832920075"/>
          <c:w val="0.71596567599557737"/>
          <c:h val="0.633689982300599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Sheet1!$C$6:$C$46</c:f>
              <c:strCache>
                <c:ptCount val="41"/>
                <c:pt idx="0">
                  <c:v>朗逸 13</c:v>
                </c:pt>
                <c:pt idx="1">
                  <c:v>捷达2013</c:v>
                </c:pt>
                <c:pt idx="2">
                  <c:v>新帕萨特</c:v>
                </c:pt>
                <c:pt idx="3">
                  <c:v>桑塔纳 13</c:v>
                </c:pt>
                <c:pt idx="4">
                  <c:v>途观</c:v>
                </c:pt>
                <c:pt idx="5">
                  <c:v>速腾</c:v>
                </c:pt>
                <c:pt idx="6">
                  <c:v>凌渡</c:v>
                </c:pt>
                <c:pt idx="7">
                  <c:v>迈腾</c:v>
                </c:pt>
                <c:pt idx="8">
                  <c:v>新宝莱</c:v>
                </c:pt>
                <c:pt idx="9">
                  <c:v>POLO</c:v>
                </c:pt>
                <c:pt idx="10">
                  <c:v>GOLF</c:v>
                </c:pt>
                <c:pt idx="11">
                  <c:v>朗行</c:v>
                </c:pt>
                <c:pt idx="12">
                  <c:v>CC</c:v>
                </c:pt>
                <c:pt idx="13">
                  <c:v>桑塔纳·浩纳</c:v>
                </c:pt>
                <c:pt idx="14">
                  <c:v>途锐</c:v>
                </c:pt>
                <c:pt idx="15">
                  <c:v>高尔夫 SPORTSVAN</c:v>
                </c:pt>
                <c:pt idx="16">
                  <c:v>途安 L</c:v>
                </c:pt>
                <c:pt idx="17">
                  <c:v>蔚领</c:v>
                </c:pt>
                <c:pt idx="18">
                  <c:v>CROSSPOLO</c:v>
                </c:pt>
                <c:pt idx="19">
                  <c:v>途安</c:v>
                </c:pt>
                <c:pt idx="20">
                  <c:v>甲壳虫</c:v>
                </c:pt>
                <c:pt idx="21">
                  <c:v>夏朗</c:v>
                </c:pt>
                <c:pt idx="22">
                  <c:v>尚酷</c:v>
                </c:pt>
                <c:pt idx="23">
                  <c:v>蔚揽</c:v>
                </c:pt>
                <c:pt idx="24">
                  <c:v>高尔夫 GTI</c:v>
                </c:pt>
                <c:pt idx="25">
                  <c:v>辉腾</c:v>
                </c:pt>
                <c:pt idx="26">
                  <c:v>辉昂</c:v>
                </c:pt>
                <c:pt idx="27">
                  <c:v>高尔夫 VARIANT VARIANT</c:v>
                </c:pt>
                <c:pt idx="28">
                  <c:v>迈特威</c:v>
                </c:pt>
                <c:pt idx="29">
                  <c:v>up!</c:v>
                </c:pt>
                <c:pt idx="30">
                  <c:v>桑塔纳</c:v>
                </c:pt>
                <c:pt idx="31">
                  <c:v>朗境</c:v>
                </c:pt>
                <c:pt idx="32">
                  <c:v>凯路威</c:v>
                </c:pt>
                <c:pt idx="33">
                  <c:v>尚酷 R</c:v>
                </c:pt>
                <c:pt idx="34">
                  <c:v>高尔夫 R</c:v>
                </c:pt>
                <c:pt idx="35">
                  <c:v>捷达</c:v>
                </c:pt>
                <c:pt idx="36">
                  <c:v>POLO GTI</c:v>
                </c:pt>
                <c:pt idx="37">
                  <c:v>EOS</c:v>
                </c:pt>
                <c:pt idx="38">
                  <c:v>朗逸</c:v>
                </c:pt>
                <c:pt idx="39">
                  <c:v>速腾 GLI</c:v>
                </c:pt>
                <c:pt idx="40">
                  <c:v>桑塔纳 VISTA</c:v>
                </c:pt>
              </c:strCache>
            </c:strRef>
          </c:cat>
          <c:val>
            <c:numRef>
              <c:f>Sheet1!$D$6:$D$46</c:f>
              <c:numCache>
                <c:formatCode>General</c:formatCode>
                <c:ptCount val="41"/>
                <c:pt idx="0">
                  <c:v>9532</c:v>
                </c:pt>
                <c:pt idx="1">
                  <c:v>8192</c:v>
                </c:pt>
                <c:pt idx="2">
                  <c:v>5964</c:v>
                </c:pt>
                <c:pt idx="3">
                  <c:v>5723</c:v>
                </c:pt>
                <c:pt idx="4">
                  <c:v>4977</c:v>
                </c:pt>
                <c:pt idx="5">
                  <c:v>4947</c:v>
                </c:pt>
                <c:pt idx="6">
                  <c:v>3819</c:v>
                </c:pt>
                <c:pt idx="7">
                  <c:v>3716</c:v>
                </c:pt>
                <c:pt idx="8">
                  <c:v>3328</c:v>
                </c:pt>
                <c:pt idx="9">
                  <c:v>2405</c:v>
                </c:pt>
                <c:pt idx="10">
                  <c:v>1598</c:v>
                </c:pt>
                <c:pt idx="11">
                  <c:v>793</c:v>
                </c:pt>
                <c:pt idx="12">
                  <c:v>788</c:v>
                </c:pt>
                <c:pt idx="13">
                  <c:v>600</c:v>
                </c:pt>
                <c:pt idx="14">
                  <c:v>345</c:v>
                </c:pt>
                <c:pt idx="15">
                  <c:v>286</c:v>
                </c:pt>
                <c:pt idx="16">
                  <c:v>217</c:v>
                </c:pt>
                <c:pt idx="17">
                  <c:v>154</c:v>
                </c:pt>
                <c:pt idx="18">
                  <c:v>151</c:v>
                </c:pt>
                <c:pt idx="19">
                  <c:v>125</c:v>
                </c:pt>
                <c:pt idx="20">
                  <c:v>115</c:v>
                </c:pt>
                <c:pt idx="21">
                  <c:v>77</c:v>
                </c:pt>
                <c:pt idx="22">
                  <c:v>56</c:v>
                </c:pt>
                <c:pt idx="23">
                  <c:v>44</c:v>
                </c:pt>
                <c:pt idx="24">
                  <c:v>37</c:v>
                </c:pt>
                <c:pt idx="25">
                  <c:v>37</c:v>
                </c:pt>
                <c:pt idx="26">
                  <c:v>32</c:v>
                </c:pt>
                <c:pt idx="27">
                  <c:v>31</c:v>
                </c:pt>
                <c:pt idx="28">
                  <c:v>30</c:v>
                </c:pt>
                <c:pt idx="29">
                  <c:v>15</c:v>
                </c:pt>
                <c:pt idx="30">
                  <c:v>13</c:v>
                </c:pt>
                <c:pt idx="31">
                  <c:v>11</c:v>
                </c:pt>
                <c:pt idx="32">
                  <c:v>9</c:v>
                </c:pt>
                <c:pt idx="33">
                  <c:v>5</c:v>
                </c:pt>
                <c:pt idx="34">
                  <c:v>3</c:v>
                </c:pt>
                <c:pt idx="35">
                  <c:v>2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0-479D-B263-0838434CA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5221896"/>
        <c:axId val="625222224"/>
      </c:barChart>
      <c:catAx>
        <c:axId val="62522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25222224"/>
        <c:crosses val="autoZero"/>
        <c:auto val="1"/>
        <c:lblAlgn val="ctr"/>
        <c:lblOffset val="100"/>
        <c:noMultiLvlLbl val="0"/>
      </c:catAx>
      <c:valAx>
        <c:axId val="62522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2522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锐志使用五年保值率（拍卖价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厂商指导价）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3316308676421301"/>
          <c:y val="0.243091679810502"/>
          <c:w val="0.73314277277373596"/>
          <c:h val="0.6212065983755019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保值率</c:v>
                </c:pt>
              </c:strCache>
            </c:strRef>
          </c:tx>
          <c:spPr>
            <a:solidFill>
              <a:srgbClr val="FE5A3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424087209635701E-3"/>
                  <c:y val="1.60299929521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EE-4A63-A341-9DECE1525F73}"/>
                </c:ext>
              </c:extLst>
            </c:dLbl>
            <c:dLbl>
              <c:idx val="1"/>
              <c:layout>
                <c:manualLayout>
                  <c:x val="1.34240872096354E-3"/>
                  <c:y val="1.8313525342497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EE-4A63-A341-9DECE1525F73}"/>
                </c:ext>
              </c:extLst>
            </c:dLbl>
            <c:dLbl>
              <c:idx val="2"/>
              <c:layout>
                <c:manualLayout>
                  <c:x val="1.34240872096344E-3"/>
                  <c:y val="1.7630636177764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EE-4A63-A341-9DECE1525F73}"/>
                </c:ext>
              </c:extLst>
            </c:dLbl>
            <c:dLbl>
              <c:idx val="3"/>
              <c:layout>
                <c:manualLayout>
                  <c:x val="-3.3029577843314603E-2"/>
                  <c:y val="4.1145029586403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EE-4A63-A341-9DECE1525F73}"/>
                </c:ext>
              </c:extLst>
            </c:dLbl>
            <c:dLbl>
              <c:idx val="4"/>
              <c:layout>
                <c:manualLayout>
                  <c:x val="-1.96884337983313E-16"/>
                  <c:y val="1.9535342250655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EE-4A63-A341-9DECE1525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FE5A37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0.72438999999999998</c:v>
                </c:pt>
                <c:pt idx="1">
                  <c:v>0.66647999999999996</c:v>
                </c:pt>
                <c:pt idx="2">
                  <c:v>0.61695</c:v>
                </c:pt>
                <c:pt idx="3">
                  <c:v>0.54378000000000004</c:v>
                </c:pt>
                <c:pt idx="4">
                  <c:v>0.46681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EE-4A63-A341-9DECE1525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5144072"/>
        <c:axId val="21382639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样本量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3.7324247516491001E-2"/>
                  <c:y val="5.5811208695269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EE-4A63-A341-9DECE1525F73}"/>
                </c:ext>
              </c:extLst>
            </c:dLbl>
            <c:dLbl>
              <c:idx val="3"/>
              <c:layout>
                <c:manualLayout>
                  <c:x val="-3.82996750008733E-2"/>
                  <c:y val="-5.61690291503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EE-4A63-A341-9DECE1525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4796</c:v>
                </c:pt>
                <c:pt idx="1">
                  <c:v>6581</c:v>
                </c:pt>
                <c:pt idx="2">
                  <c:v>7315</c:v>
                </c:pt>
                <c:pt idx="3">
                  <c:v>5845</c:v>
                </c:pt>
                <c:pt idx="4">
                  <c:v>3598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EE-4A63-A341-9DECE1525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808632"/>
        <c:axId val="-2146761272"/>
      </c:lineChart>
      <c:catAx>
        <c:axId val="-214514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38263960"/>
        <c:crosses val="autoZero"/>
        <c:auto val="1"/>
        <c:lblAlgn val="ctr"/>
        <c:lblOffset val="100"/>
        <c:noMultiLvlLbl val="0"/>
      </c:catAx>
      <c:valAx>
        <c:axId val="21382639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45144072"/>
        <c:crosses val="autoZero"/>
        <c:crossBetween val="between"/>
        <c:majorUnit val="0.2"/>
      </c:valAx>
      <c:valAx>
        <c:axId val="-214676127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45808632"/>
        <c:crosses val="max"/>
        <c:crossBetween val="between"/>
        <c:majorUnit val="2000"/>
      </c:valAx>
      <c:catAx>
        <c:axId val="-2145808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676127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5361594498896105"/>
          <c:y val="0.163844006808677"/>
          <c:w val="0.31445547907757798"/>
          <c:h val="4.8214460961873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1400" dirty="0"/>
              <a:t>锐志</a:t>
            </a:r>
            <a:r>
              <a:rPr lang="en-US" sz="1400" dirty="0"/>
              <a:t>2012</a:t>
            </a:r>
            <a:r>
              <a:rPr lang="zh-CN" sz="1400" dirty="0"/>
              <a:t>款</a:t>
            </a:r>
            <a:r>
              <a:rPr lang="en-US" sz="1400" dirty="0"/>
              <a:t>2.5L</a:t>
            </a:r>
            <a:r>
              <a:rPr lang="zh-CN" sz="1400" dirty="0"/>
              <a:t>自动</a:t>
            </a:r>
            <a:r>
              <a:rPr lang="en-US" sz="1400" dirty="0"/>
              <a:t>V</a:t>
            </a:r>
            <a:r>
              <a:rPr lang="zh-CN" sz="1400" dirty="0"/>
              <a:t>风度菁英炫装版</a:t>
            </a:r>
            <a:r>
              <a:rPr lang="zh-CN" altLang="en-US" sz="1400" dirty="0"/>
              <a:t>拍卖价</a:t>
            </a:r>
            <a:endParaRPr lang="zh-CN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7164554268166097E-2"/>
          <c:y val="0.21711935053415099"/>
          <c:w val="0.89684747498122996"/>
          <c:h val="0.60222071259441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拍卖价格预测</c:v>
                </c:pt>
              </c:strCache>
            </c:strRef>
          </c:tx>
          <c:spPr>
            <a:ln w="34925" cap="rnd">
              <a:solidFill>
                <a:srgbClr val="FE5A37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yyyy"年"m"月"</c:formatCode>
                <c:ptCount val="4"/>
                <c:pt idx="0">
                  <c:v>42278</c:v>
                </c:pt>
                <c:pt idx="1">
                  <c:v>42644</c:v>
                </c:pt>
                <c:pt idx="2">
                  <c:v>43009</c:v>
                </c:pt>
                <c:pt idx="3">
                  <c:v>43374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15.2</c:v>
                </c:pt>
                <c:pt idx="1">
                  <c:v>13.4</c:v>
                </c:pt>
                <c:pt idx="2">
                  <c:v>11.5</c:v>
                </c:pt>
                <c:pt idx="3">
                  <c:v>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86-4903-8D57-8CE96D1760D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88432104"/>
        <c:axId val="-2099768856"/>
      </c:lineChart>
      <c:catAx>
        <c:axId val="-2088432104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2099768856"/>
        <c:crosses val="autoZero"/>
        <c:auto val="0"/>
        <c:lblAlgn val="ctr"/>
        <c:lblOffset val="100"/>
        <c:noMultiLvlLbl val="0"/>
      </c:catAx>
      <c:valAx>
        <c:axId val="-2099768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2088432104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0.24483</cdr:y>
    </cdr:from>
    <cdr:to>
      <cdr:x>0.13333</cdr:x>
      <cdr:y>0.8643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id="{C1DB409B-EEB9-421C-9B88-4FAEC2CB739B}"/>
            </a:ext>
          </a:extLst>
        </cdr:cNvPr>
        <cdr:cNvCxnSpPr/>
      </cdr:nvCxnSpPr>
      <cdr:spPr>
        <a:xfrm xmlns:a="http://schemas.openxmlformats.org/drawingml/2006/main" flipV="1">
          <a:off x="748146" y="862446"/>
          <a:ext cx="0" cy="218209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0.01737</cdr:y>
    </cdr:from>
    <cdr:to>
      <cdr:x>1</cdr:x>
      <cdr:y>0.77547</cdr:y>
    </cdr:to>
    <cdr:cxnSp macro="">
      <cdr:nvCxnSpPr>
        <cdr:cNvPr id="4" name="直接连接符 3">
          <a:extLst xmlns:a="http://schemas.openxmlformats.org/drawingml/2006/main">
            <a:ext uri="{FF2B5EF4-FFF2-40B4-BE49-F238E27FC236}">
              <a16:creationId xmlns:a16="http://schemas.microsoft.com/office/drawing/2014/main" id="{EAB1584C-171E-4EDF-804D-B3F8463383D0}"/>
            </a:ext>
          </a:extLst>
        </cdr:cNvPr>
        <cdr:cNvCxnSpPr/>
      </cdr:nvCxnSpPr>
      <cdr:spPr>
        <a:xfrm xmlns:a="http://schemas.openxmlformats.org/drawingml/2006/main" flipV="1">
          <a:off x="5611092" y="61192"/>
          <a:ext cx="0" cy="26704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F42BE-D146-428B-A75C-323163F2D892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A144A-BD6B-4800-BE1E-E17D7D37C9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9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144A-BD6B-4800-BE1E-E17D7D37C9D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04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144A-BD6B-4800-BE1E-E17D7D37C9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76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144A-BD6B-4800-BE1E-E17D7D37C9D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54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144A-BD6B-4800-BE1E-E17D7D37C9D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22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55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85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64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0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32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17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02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2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912E9-6D0A-4438-B4D1-C909A7E98660}" type="datetimeFigureOut">
              <a:rPr lang="zh-CN" altLang="en-US" smtClean="0"/>
              <a:t>2017/9/15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5D196-041C-4747-A540-466C45423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8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464651"/>
            <a:ext cx="12302067" cy="74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88410" y="2400513"/>
            <a:ext cx="4528956" cy="1599798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algn="l"/>
            <a:r>
              <a:rPr lang="zh-CN" altLang="en-US" sz="11500" dirty="0">
                <a:solidFill>
                  <a:srgbClr val="FF4F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估 值</a:t>
            </a:r>
          </a:p>
        </p:txBody>
      </p:sp>
      <p:sp>
        <p:nvSpPr>
          <p:cNvPr id="5" name="椭圆 4"/>
          <p:cNvSpPr/>
          <p:nvPr/>
        </p:nvSpPr>
        <p:spPr>
          <a:xfrm>
            <a:off x="2939143" y="539674"/>
            <a:ext cx="6064898" cy="5740909"/>
          </a:xfrm>
          <a:prstGeom prst="ellipse">
            <a:avLst/>
          </a:prstGeom>
          <a:noFill/>
          <a:ln w="111125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918142" y="1826797"/>
            <a:ext cx="2560736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064898" y="1972174"/>
            <a:ext cx="2560736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530793" y="5055086"/>
            <a:ext cx="2707492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397632" y="4910050"/>
            <a:ext cx="2667266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 rot="22079">
            <a:off x="4190243" y="4019738"/>
            <a:ext cx="4343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加 速 二 手 车 决 策</a:t>
            </a:r>
          </a:p>
        </p:txBody>
      </p:sp>
      <p:sp>
        <p:nvSpPr>
          <p:cNvPr id="24" name="矩形 23"/>
          <p:cNvSpPr/>
          <p:nvPr/>
        </p:nvSpPr>
        <p:spPr>
          <a:xfrm rot="22079">
            <a:off x="4366778" y="5348559"/>
            <a:ext cx="3396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           </a:t>
            </a:r>
            <a:r>
              <a:rPr lang="zh-CN" altLang="en-US" sz="32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车行家</a:t>
            </a:r>
            <a:endParaRPr lang="zh-CN" altLang="en-US" sz="2000" b="1" dirty="0">
              <a:solidFill>
                <a:schemeClr val="bg1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 rot="22079">
            <a:off x="4641895" y="810105"/>
            <a:ext cx="2552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中国 贵州 贵阳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697C29-5A69-4B91-8B36-A1B2BF09AC47}"/>
              </a:ext>
            </a:extLst>
          </p:cNvPr>
          <p:cNvSpPr/>
          <p:nvPr/>
        </p:nvSpPr>
        <p:spPr>
          <a:xfrm rot="22079">
            <a:off x="4152430" y="1251448"/>
            <a:ext cx="4020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二手车价格生成系统</a:t>
            </a:r>
            <a:endParaRPr lang="zh-CN" altLang="en-US" sz="2000" b="1" dirty="0">
              <a:solidFill>
                <a:schemeClr val="bg1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106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0916" y="480352"/>
            <a:ext cx="799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建立行业价格标准，车行家正在做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1555620" y="2337956"/>
            <a:ext cx="3319200" cy="3319016"/>
          </a:xfrm>
          <a:prstGeom prst="donut">
            <a:avLst>
              <a:gd name="adj" fmla="val 293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162941" y="3256556"/>
            <a:ext cx="416312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Arial" pitchFamily="34" charset="0"/>
              </a:rPr>
              <a:t>权威估值</a:t>
            </a:r>
            <a:endParaRPr lang="en-US" altLang="zh-CN" sz="3200" b="1" kern="0" dirty="0">
              <a:solidFill>
                <a:schemeClr val="bg1"/>
              </a:solidFill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Arial" pitchFamily="34" charset="0"/>
              </a:rPr>
              <a:t>分析模型</a:t>
            </a:r>
          </a:p>
        </p:txBody>
      </p:sp>
      <p:sp>
        <p:nvSpPr>
          <p:cNvPr id="7" name="同心圆 6"/>
          <p:cNvSpPr/>
          <p:nvPr/>
        </p:nvSpPr>
        <p:spPr>
          <a:xfrm>
            <a:off x="7297202" y="2337956"/>
            <a:ext cx="3319200" cy="3319016"/>
          </a:xfrm>
          <a:prstGeom prst="donut">
            <a:avLst>
              <a:gd name="adj" fmla="val 293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7596967" y="3353377"/>
            <a:ext cx="271966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</a:rPr>
              <a:t>结合中国市场特征人为分析校准</a:t>
            </a:r>
          </a:p>
        </p:txBody>
      </p:sp>
      <p:sp>
        <p:nvSpPr>
          <p:cNvPr id="9" name="十字形 8"/>
          <p:cNvSpPr/>
          <p:nvPr/>
        </p:nvSpPr>
        <p:spPr>
          <a:xfrm>
            <a:off x="5673404" y="3573662"/>
            <a:ext cx="825213" cy="847603"/>
          </a:xfrm>
          <a:prstGeom prst="plus">
            <a:avLst>
              <a:gd name="adj" fmla="val 3500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E5A37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21181" y="3102667"/>
            <a:ext cx="187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区域性价格理性回归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0916" y="1226852"/>
            <a:ext cx="446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最贴近市场价格评估模型</a:t>
            </a:r>
          </a:p>
        </p:txBody>
      </p:sp>
    </p:spTree>
    <p:extLst>
      <p:ext uri="{BB962C8B-B14F-4D97-AF65-F5344CB8AC3E}">
        <p14:creationId xmlns:p14="http://schemas.microsoft.com/office/powerpoint/2010/main" val="301534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916" y="480352"/>
            <a:ext cx="799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建立行业价格标准，车行家正在做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1037" y="1827551"/>
            <a:ext cx="645367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1037" y="5422947"/>
            <a:ext cx="645367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5400000">
            <a:off x="-986761" y="3605028"/>
            <a:ext cx="3600000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51162" y="1827551"/>
            <a:ext cx="645367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51162" y="5422947"/>
            <a:ext cx="645367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5400000">
            <a:off x="4332914" y="3605028"/>
            <a:ext cx="3600000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039856" y="2502283"/>
            <a:ext cx="1704109" cy="436418"/>
          </a:xfrm>
          <a:prstGeom prst="roundRect">
            <a:avLst/>
          </a:prstGeom>
          <a:solidFill>
            <a:srgbClr val="FE5A37"/>
          </a:solidFill>
          <a:ln>
            <a:solidFill>
              <a:srgbClr val="FE5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 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59864" y="3557791"/>
            <a:ext cx="87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车源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43679" y="3535990"/>
            <a:ext cx="87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估值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01023" y="3554378"/>
            <a:ext cx="87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081132" y="4246478"/>
            <a:ext cx="87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05674" y="4218479"/>
            <a:ext cx="129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</a:t>
            </a:r>
          </a:p>
        </p:txBody>
      </p:sp>
      <p:sp>
        <p:nvSpPr>
          <p:cNvPr id="28" name="矩形 27"/>
          <p:cNvSpPr/>
          <p:nvPr/>
        </p:nvSpPr>
        <p:spPr>
          <a:xfrm>
            <a:off x="6703581" y="2788016"/>
            <a:ext cx="645367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703581" y="6383412"/>
            <a:ext cx="645367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5400000">
            <a:off x="4965783" y="4565493"/>
            <a:ext cx="3600000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069256" y="2775999"/>
            <a:ext cx="645367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069256" y="6371395"/>
            <a:ext cx="645367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5400000">
            <a:off x="9851008" y="4553476"/>
            <a:ext cx="3600000" cy="12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944397" y="4246478"/>
            <a:ext cx="102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396404" y="1130608"/>
            <a:ext cx="446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二手车流量入口平台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838139" y="1130608"/>
            <a:ext cx="39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海量真实大数据库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880148" y="3619489"/>
            <a:ext cx="210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品牌经销商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143839" y="3085402"/>
            <a:ext cx="260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二手车经纪公司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818385" y="5690216"/>
            <a:ext cx="283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互联网搜索引擎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870694" y="5228551"/>
            <a:ext cx="260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拍卖平台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110819" y="4752406"/>
            <a:ext cx="260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汽车主机厂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788940" y="3997655"/>
            <a:ext cx="300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  <a:t>汽车流通协会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6869960" y="2982981"/>
            <a:ext cx="1704109" cy="436418"/>
          </a:xfrm>
          <a:prstGeom prst="roundRect">
            <a:avLst/>
          </a:prstGeom>
          <a:solidFill>
            <a:srgbClr val="FE5A37"/>
          </a:solidFill>
          <a:ln>
            <a:solidFill>
              <a:srgbClr val="FE5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</a:p>
        </p:txBody>
      </p:sp>
    </p:spTree>
    <p:extLst>
      <p:ext uri="{BB962C8B-B14F-4D97-AF65-F5344CB8AC3E}">
        <p14:creationId xmlns:p14="http://schemas.microsoft.com/office/powerpoint/2010/main" val="424463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9545" y="2410690"/>
            <a:ext cx="11305309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重建消费者信任，塑造透明公开评估体系</a:t>
            </a:r>
            <a:endParaRPr lang="en-US" altLang="zh-CN" sz="48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整合多方资源，建立行业价格标准，维护二手车评估体系健康发展</a:t>
            </a:r>
          </a:p>
        </p:txBody>
      </p:sp>
    </p:spTree>
    <p:extLst>
      <p:ext uri="{BB962C8B-B14F-4D97-AF65-F5344CB8AC3E}">
        <p14:creationId xmlns:p14="http://schemas.microsoft.com/office/powerpoint/2010/main" val="244603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370074" y="4917914"/>
            <a:ext cx="2814652" cy="13255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贴近价格标准，消费者信赖，提高销量</a:t>
            </a:r>
            <a:b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卖！卖！卖！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70074" y="2193891"/>
            <a:ext cx="2017286" cy="2491274"/>
            <a:chOff x="1770943" y="858416"/>
            <a:chExt cx="2686915" cy="313819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973" l="2326" r="96124">
                          <a14:foregroundMark x1="41085" y1="26846" x2="51938" y2="36913"/>
                          <a14:foregroundMark x1="42636" y1="77852" x2="48837" y2="83221"/>
                          <a14:foregroundMark x1="57364" y1="58389" x2="57364" y2="58389"/>
                          <a14:foregroundMark x1="57364" y1="58389" x2="57364" y2="58389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8383" y="990159"/>
              <a:ext cx="2035476" cy="2236873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/>
          </p:nvSpPr>
          <p:spPr>
            <a:xfrm>
              <a:off x="2093485" y="3227032"/>
              <a:ext cx="2126601" cy="538844"/>
            </a:xfrm>
            <a:prstGeom prst="roundRect">
              <a:avLst/>
            </a:prstGeom>
            <a:solidFill>
              <a:srgbClr val="FF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09022" y="3215994"/>
              <a:ext cx="2009971" cy="581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经 销 商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770943" y="858416"/>
              <a:ext cx="2686915" cy="3138196"/>
              <a:chOff x="1770943" y="858416"/>
              <a:chExt cx="2686915" cy="3138196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777165" y="858416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777165" y="858416"/>
                <a:ext cx="0" cy="3060441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670729" y="3996612"/>
                <a:ext cx="1787129" cy="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439196" y="936171"/>
                <a:ext cx="0" cy="3060441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2670729" y="936171"/>
                <a:ext cx="1787129" cy="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770943" y="3887755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4339669" y="990159"/>
                <a:ext cx="0" cy="216000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857727" y="1605876"/>
                <a:ext cx="0" cy="216000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8979101" y="2193891"/>
            <a:ext cx="1934415" cy="2485091"/>
            <a:chOff x="8481527" y="1408922"/>
            <a:chExt cx="2012745" cy="258769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973" l="2326" r="96124">
                          <a14:foregroundMark x1="41085" y1="26846" x2="51938" y2="36913"/>
                          <a14:foregroundMark x1="42636" y1="77852" x2="48837" y2="83221"/>
                          <a14:foregroundMark x1="57364" y1="58389" x2="57364" y2="58389"/>
                          <a14:foregroundMark x1="57364" y1="58389" x2="57364" y2="583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8190" y="1518208"/>
              <a:ext cx="1596899" cy="1844478"/>
            </a:xfrm>
            <a:prstGeom prst="rect">
              <a:avLst/>
            </a:prstGeom>
          </p:spPr>
        </p:pic>
        <p:sp>
          <p:nvSpPr>
            <p:cNvPr id="20" name="圆角矩形 19"/>
            <p:cNvSpPr/>
            <p:nvPr/>
          </p:nvSpPr>
          <p:spPr>
            <a:xfrm>
              <a:off x="8716905" y="3378518"/>
              <a:ext cx="1593019" cy="444319"/>
            </a:xfrm>
            <a:prstGeom prst="roundRect">
              <a:avLst/>
            </a:prstGeom>
            <a:solidFill>
              <a:srgbClr val="FE5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830614" y="3357944"/>
              <a:ext cx="1616927" cy="48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消 费 者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481527" y="1408922"/>
              <a:ext cx="2012745" cy="2587690"/>
              <a:chOff x="1770943" y="858416"/>
              <a:chExt cx="2686915" cy="3138196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777165" y="858416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777165" y="858416"/>
                <a:ext cx="0" cy="3060441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2670729" y="3996612"/>
                <a:ext cx="1787129" cy="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4439196" y="936171"/>
                <a:ext cx="0" cy="3060441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670729" y="936171"/>
                <a:ext cx="1787129" cy="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770943" y="3887755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339669" y="990159"/>
                <a:ext cx="0" cy="216000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857727" y="1605876"/>
                <a:ext cx="0" cy="216000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标题 1"/>
          <p:cNvSpPr txBox="1">
            <a:spLocks/>
          </p:cNvSpPr>
          <p:nvPr/>
        </p:nvSpPr>
        <p:spPr>
          <a:xfrm>
            <a:off x="8914968" y="4758501"/>
            <a:ext cx="327703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可靠的评估，信得过车况，合理价格，加速决策。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买！买！买！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081258" y="289732"/>
            <a:ext cx="2017286" cy="2491274"/>
            <a:chOff x="1770943" y="858416"/>
            <a:chExt cx="2686915" cy="313819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973" l="2326" r="96124">
                          <a14:foregroundMark x1="41085" y1="26846" x2="51938" y2="36913"/>
                          <a14:foregroundMark x1="42636" y1="77852" x2="48837" y2="83221"/>
                          <a14:foregroundMark x1="57364" y1="58389" x2="57364" y2="58389"/>
                          <a14:foregroundMark x1="57364" y1="58389" x2="57364" y2="58389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8383" y="990159"/>
              <a:ext cx="2035476" cy="2236873"/>
            </a:xfrm>
            <a:prstGeom prst="rect">
              <a:avLst/>
            </a:prstGeom>
          </p:spPr>
        </p:pic>
        <p:sp>
          <p:nvSpPr>
            <p:cNvPr id="37" name="圆角矩形 36"/>
            <p:cNvSpPr/>
            <p:nvPr/>
          </p:nvSpPr>
          <p:spPr>
            <a:xfrm>
              <a:off x="2093485" y="3227032"/>
              <a:ext cx="2126601" cy="538844"/>
            </a:xfrm>
            <a:prstGeom prst="roundRect">
              <a:avLst/>
            </a:prstGeom>
            <a:solidFill>
              <a:srgbClr val="DDA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10116" y="3211140"/>
              <a:ext cx="2009971" cy="581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金融公司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770943" y="858416"/>
              <a:ext cx="2686915" cy="3138196"/>
              <a:chOff x="1770943" y="858416"/>
              <a:chExt cx="2686915" cy="3138196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1777165" y="858416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777165" y="858416"/>
                <a:ext cx="0" cy="3060441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670729" y="3996612"/>
                <a:ext cx="1787129" cy="0"/>
              </a:xfrm>
              <a:prstGeom prst="line">
                <a:avLst/>
              </a:prstGeom>
              <a:ln w="31750">
                <a:solidFill>
                  <a:srgbClr val="DDA4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4439196" y="936171"/>
                <a:ext cx="0" cy="3060441"/>
              </a:xfrm>
              <a:prstGeom prst="line">
                <a:avLst/>
              </a:prstGeom>
              <a:ln w="31750">
                <a:solidFill>
                  <a:srgbClr val="DDA4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2670729" y="936171"/>
                <a:ext cx="1787129" cy="0"/>
              </a:xfrm>
              <a:prstGeom prst="line">
                <a:avLst/>
              </a:prstGeom>
              <a:ln w="31750">
                <a:solidFill>
                  <a:srgbClr val="DDA4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70943" y="3887755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4339669" y="990159"/>
                <a:ext cx="0" cy="216000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1857727" y="1605876"/>
                <a:ext cx="0" cy="2160000"/>
              </a:xfrm>
              <a:prstGeom prst="line">
                <a:avLst/>
              </a:prstGeom>
              <a:ln w="31750">
                <a:solidFill>
                  <a:srgbClr val="DDA4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标题 1"/>
          <p:cNvSpPr txBox="1">
            <a:spLocks/>
          </p:cNvSpPr>
          <p:nvPr/>
        </p:nvSpPr>
        <p:spPr>
          <a:xfrm>
            <a:off x="5093296" y="2877760"/>
            <a:ext cx="24830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有效控制风险，扩充业务范围，提升收益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贷！贷！贷！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32272" y="5011418"/>
            <a:ext cx="546873" cy="578328"/>
            <a:chOff x="732272" y="5011418"/>
            <a:chExt cx="546873" cy="578328"/>
          </a:xfrm>
        </p:grpSpPr>
        <p:sp>
          <p:nvSpPr>
            <p:cNvPr id="50" name="椭圆 49"/>
            <p:cNvSpPr/>
            <p:nvPr/>
          </p:nvSpPr>
          <p:spPr>
            <a:xfrm>
              <a:off x="745629" y="5011418"/>
              <a:ext cx="172348" cy="163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072931" y="5012918"/>
              <a:ext cx="172348" cy="163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空心弧 51"/>
            <p:cNvSpPr/>
            <p:nvPr/>
          </p:nvSpPr>
          <p:spPr>
            <a:xfrm rot="10800000">
              <a:off x="732272" y="5020468"/>
              <a:ext cx="546873" cy="569278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478523" y="2997236"/>
            <a:ext cx="546873" cy="578328"/>
            <a:chOff x="732272" y="5011418"/>
            <a:chExt cx="546873" cy="578328"/>
          </a:xfrm>
        </p:grpSpPr>
        <p:sp>
          <p:nvSpPr>
            <p:cNvPr id="55" name="椭圆 54"/>
            <p:cNvSpPr/>
            <p:nvPr/>
          </p:nvSpPr>
          <p:spPr>
            <a:xfrm>
              <a:off x="745629" y="5011418"/>
              <a:ext cx="172348" cy="163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072931" y="5012918"/>
              <a:ext cx="172348" cy="163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空心弧 56"/>
            <p:cNvSpPr/>
            <p:nvPr/>
          </p:nvSpPr>
          <p:spPr>
            <a:xfrm rot="10800000">
              <a:off x="732272" y="5020468"/>
              <a:ext cx="546873" cy="569278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236683" y="4803881"/>
            <a:ext cx="546873" cy="578328"/>
            <a:chOff x="732272" y="5011418"/>
            <a:chExt cx="546873" cy="578328"/>
          </a:xfrm>
        </p:grpSpPr>
        <p:sp>
          <p:nvSpPr>
            <p:cNvPr id="59" name="椭圆 58"/>
            <p:cNvSpPr/>
            <p:nvPr/>
          </p:nvSpPr>
          <p:spPr>
            <a:xfrm>
              <a:off x="745629" y="5011418"/>
              <a:ext cx="172348" cy="163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072931" y="5012918"/>
              <a:ext cx="172348" cy="163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空心弧 60"/>
            <p:cNvSpPr/>
            <p:nvPr/>
          </p:nvSpPr>
          <p:spPr>
            <a:xfrm rot="10800000">
              <a:off x="732272" y="5020468"/>
              <a:ext cx="546873" cy="569278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831539" y="4758501"/>
            <a:ext cx="4275233" cy="110799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车行家</a:t>
            </a:r>
          </a:p>
        </p:txBody>
      </p:sp>
    </p:spTree>
    <p:extLst>
      <p:ext uri="{BB962C8B-B14F-4D97-AF65-F5344CB8AC3E}">
        <p14:creationId xmlns:p14="http://schemas.microsoft.com/office/powerpoint/2010/main" val="47730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0916" y="480352"/>
            <a:ext cx="799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建立行业价格标准，车行家可以做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9516" y="2913956"/>
            <a:ext cx="1641764" cy="394855"/>
          </a:xfrm>
          <a:prstGeom prst="rect">
            <a:avLst/>
          </a:prstGeom>
          <a:noFill/>
          <a:ln>
            <a:solidFill>
              <a:srgbClr val="FE9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车辆级别</a:t>
            </a:r>
          </a:p>
        </p:txBody>
      </p:sp>
      <p:sp>
        <p:nvSpPr>
          <p:cNvPr id="8" name="矩形 7"/>
          <p:cNvSpPr/>
          <p:nvPr/>
        </p:nvSpPr>
        <p:spPr>
          <a:xfrm>
            <a:off x="969516" y="3338309"/>
            <a:ext cx="1641764" cy="323205"/>
          </a:xfrm>
          <a:prstGeom prst="rect">
            <a:avLst/>
          </a:prstGeom>
          <a:noFill/>
          <a:ln>
            <a:solidFill>
              <a:srgbClr val="FE5A3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微型车</a:t>
            </a:r>
          </a:p>
        </p:txBody>
      </p:sp>
      <p:sp>
        <p:nvSpPr>
          <p:cNvPr id="9" name="矩形 8"/>
          <p:cNvSpPr/>
          <p:nvPr/>
        </p:nvSpPr>
        <p:spPr>
          <a:xfrm>
            <a:off x="969516" y="3678161"/>
            <a:ext cx="1641764" cy="323205"/>
          </a:xfrm>
          <a:prstGeom prst="rect">
            <a:avLst/>
          </a:prstGeom>
          <a:noFill/>
          <a:ln>
            <a:solidFill>
              <a:srgbClr val="FE5A3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小型车</a:t>
            </a:r>
          </a:p>
        </p:txBody>
      </p:sp>
      <p:sp>
        <p:nvSpPr>
          <p:cNvPr id="10" name="矩形 9"/>
          <p:cNvSpPr/>
          <p:nvPr/>
        </p:nvSpPr>
        <p:spPr>
          <a:xfrm>
            <a:off x="969516" y="4020704"/>
            <a:ext cx="1641764" cy="323205"/>
          </a:xfrm>
          <a:prstGeom prst="rect">
            <a:avLst/>
          </a:prstGeom>
          <a:noFill/>
          <a:ln>
            <a:solidFill>
              <a:srgbClr val="FE5A3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紧凑型车</a:t>
            </a:r>
          </a:p>
        </p:txBody>
      </p:sp>
      <p:sp>
        <p:nvSpPr>
          <p:cNvPr id="11" name="矩形 10"/>
          <p:cNvSpPr/>
          <p:nvPr/>
        </p:nvSpPr>
        <p:spPr>
          <a:xfrm>
            <a:off x="969516" y="4366332"/>
            <a:ext cx="1641764" cy="323205"/>
          </a:xfrm>
          <a:prstGeom prst="rect">
            <a:avLst/>
          </a:prstGeom>
          <a:noFill/>
          <a:ln>
            <a:solidFill>
              <a:srgbClr val="FE5A3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中型车</a:t>
            </a:r>
          </a:p>
        </p:txBody>
      </p:sp>
      <p:sp>
        <p:nvSpPr>
          <p:cNvPr id="12" name="矩形 11"/>
          <p:cNvSpPr/>
          <p:nvPr/>
        </p:nvSpPr>
        <p:spPr>
          <a:xfrm>
            <a:off x="969516" y="4707531"/>
            <a:ext cx="1641764" cy="323205"/>
          </a:xfrm>
          <a:prstGeom prst="rect">
            <a:avLst/>
          </a:prstGeom>
          <a:noFill/>
          <a:ln>
            <a:solidFill>
              <a:srgbClr val="FE5A3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中大型车</a:t>
            </a:r>
          </a:p>
        </p:txBody>
      </p:sp>
      <p:sp>
        <p:nvSpPr>
          <p:cNvPr id="13" name="矩形 12"/>
          <p:cNvSpPr/>
          <p:nvPr/>
        </p:nvSpPr>
        <p:spPr>
          <a:xfrm>
            <a:off x="969516" y="5046100"/>
            <a:ext cx="1641764" cy="323205"/>
          </a:xfrm>
          <a:prstGeom prst="rect">
            <a:avLst/>
          </a:prstGeom>
          <a:noFill/>
          <a:ln>
            <a:solidFill>
              <a:srgbClr val="FE5A3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大型车</a:t>
            </a:r>
          </a:p>
        </p:txBody>
      </p:sp>
      <p:sp>
        <p:nvSpPr>
          <p:cNvPr id="14" name="矩形 13"/>
          <p:cNvSpPr/>
          <p:nvPr/>
        </p:nvSpPr>
        <p:spPr>
          <a:xfrm>
            <a:off x="969516" y="5389360"/>
            <a:ext cx="1641764" cy="323205"/>
          </a:xfrm>
          <a:prstGeom prst="rect">
            <a:avLst/>
          </a:prstGeom>
          <a:noFill/>
          <a:ln>
            <a:solidFill>
              <a:srgbClr val="FE5A3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SUV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9516" y="5737271"/>
            <a:ext cx="1641764" cy="323205"/>
          </a:xfrm>
          <a:prstGeom prst="rect">
            <a:avLst/>
          </a:prstGeom>
          <a:noFill/>
          <a:ln>
            <a:solidFill>
              <a:srgbClr val="FE5A3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MPV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38988" y="2913956"/>
            <a:ext cx="1641764" cy="394855"/>
          </a:xfrm>
          <a:prstGeom prst="rect">
            <a:avLst/>
          </a:prstGeom>
          <a:noFill/>
          <a:ln>
            <a:solidFill>
              <a:srgbClr val="FE9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25" name="矩形 24"/>
          <p:cNvSpPr/>
          <p:nvPr/>
        </p:nvSpPr>
        <p:spPr>
          <a:xfrm>
            <a:off x="4298069" y="2913955"/>
            <a:ext cx="1641764" cy="394855"/>
          </a:xfrm>
          <a:prstGeom prst="rect">
            <a:avLst/>
          </a:prstGeom>
          <a:noFill/>
          <a:ln>
            <a:solidFill>
              <a:srgbClr val="FE9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26" name="矩形 25"/>
          <p:cNvSpPr/>
          <p:nvPr/>
        </p:nvSpPr>
        <p:spPr>
          <a:xfrm>
            <a:off x="5967541" y="2913954"/>
            <a:ext cx="1641764" cy="394855"/>
          </a:xfrm>
          <a:prstGeom prst="rect">
            <a:avLst/>
          </a:prstGeom>
          <a:noFill/>
          <a:ln>
            <a:solidFill>
              <a:srgbClr val="FE9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27" name="矩形 26"/>
          <p:cNvSpPr/>
          <p:nvPr/>
        </p:nvSpPr>
        <p:spPr>
          <a:xfrm>
            <a:off x="7626622" y="2904717"/>
            <a:ext cx="1641764" cy="394855"/>
          </a:xfrm>
          <a:prstGeom prst="rect">
            <a:avLst/>
          </a:prstGeom>
          <a:noFill/>
          <a:ln>
            <a:solidFill>
              <a:srgbClr val="FE9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28" name="矩形 27"/>
          <p:cNvSpPr/>
          <p:nvPr/>
        </p:nvSpPr>
        <p:spPr>
          <a:xfrm>
            <a:off x="9292629" y="2913954"/>
            <a:ext cx="1641764" cy="394855"/>
          </a:xfrm>
          <a:prstGeom prst="rect">
            <a:avLst/>
          </a:prstGeom>
          <a:noFill/>
          <a:ln>
            <a:solidFill>
              <a:srgbClr val="FE9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31" name="矩形 30"/>
          <p:cNvSpPr/>
          <p:nvPr/>
        </p:nvSpPr>
        <p:spPr>
          <a:xfrm>
            <a:off x="2638988" y="333347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67.86%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38988" y="367816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72.02%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638988" y="402070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72.59%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38988" y="4366332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72.27%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38988" y="470753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70.77%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38988" y="5046099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63.23%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38988" y="538936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74.20%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638988" y="5739848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75.09%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98069" y="333417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61.64%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98069" y="367886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64.65%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98069" y="402140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65.20%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298069" y="4367032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64.79%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298069" y="470823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64.04%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98069" y="5046799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54.36%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98069" y="539006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66.79%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98069" y="5740548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66.95%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964076" y="3338305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55.72%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964076" y="3683545"/>
            <a:ext cx="1641764" cy="3166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58.64%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964076" y="4025630"/>
            <a:ext cx="1641764" cy="3151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57.88%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64076" y="4360914"/>
            <a:ext cx="1641764" cy="3286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57.32%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964076" y="470239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56.11%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64076" y="5051072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48.01%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964076" y="539433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59.25%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967541" y="5740574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59.75%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626618" y="333347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48.05%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626618" y="367816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51.77%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626618" y="402070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50.29%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26618" y="4366332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49.56%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626618" y="470753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47.57%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626618" y="5046099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40.63%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626618" y="538936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51.75%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626618" y="5739848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52.05%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292629" y="333347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40.80%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292629" y="367816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45.16%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9292629" y="4020703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43.74%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292629" y="4366332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42.71%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292629" y="470753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39.44%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292629" y="5046099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33.99%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292629" y="5389360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44.66%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292629" y="5739848"/>
            <a:ext cx="1641764" cy="323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42.81%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69515" y="2297353"/>
            <a:ext cx="9964877" cy="567285"/>
          </a:xfrm>
          <a:prstGeom prst="rect">
            <a:avLst/>
          </a:prstGeom>
          <a:solidFill>
            <a:srgbClr val="FE5A3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各级别车型保值率对比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40916" y="1234830"/>
            <a:ext cx="446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保值率报告</a:t>
            </a:r>
          </a:p>
        </p:txBody>
      </p:sp>
    </p:spTree>
    <p:extLst>
      <p:ext uri="{BB962C8B-B14F-4D97-AF65-F5344CB8AC3E}">
        <p14:creationId xmlns:p14="http://schemas.microsoft.com/office/powerpoint/2010/main" val="98505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006138"/>
              </p:ext>
            </p:extLst>
          </p:nvPr>
        </p:nvGraphicFramePr>
        <p:xfrm>
          <a:off x="561110" y="2254827"/>
          <a:ext cx="5611092" cy="352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8" name="组合 37"/>
          <p:cNvGrpSpPr/>
          <p:nvPr/>
        </p:nvGrpSpPr>
        <p:grpSpPr>
          <a:xfrm>
            <a:off x="6366166" y="2262043"/>
            <a:ext cx="5375564" cy="3504911"/>
            <a:chOff x="6355773" y="2334780"/>
            <a:chExt cx="5375564" cy="3504911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7356764" y="3179619"/>
              <a:ext cx="0" cy="2047009"/>
            </a:xfrm>
            <a:prstGeom prst="line">
              <a:avLst/>
            </a:prstGeom>
            <a:ln>
              <a:solidFill>
                <a:srgbClr val="FE5A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8565572" y="3429000"/>
              <a:ext cx="0" cy="1808019"/>
            </a:xfrm>
            <a:prstGeom prst="line">
              <a:avLst/>
            </a:prstGeom>
            <a:ln>
              <a:solidFill>
                <a:srgbClr val="FE5A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9770918" y="3657600"/>
              <a:ext cx="0" cy="1569030"/>
            </a:xfrm>
            <a:prstGeom prst="line">
              <a:avLst/>
            </a:prstGeom>
            <a:ln>
              <a:solidFill>
                <a:srgbClr val="FE5A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0972800" y="3896591"/>
              <a:ext cx="0" cy="1330038"/>
            </a:xfrm>
            <a:prstGeom prst="line">
              <a:avLst/>
            </a:prstGeom>
            <a:ln>
              <a:solidFill>
                <a:srgbClr val="FE5A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内容占位符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81999632"/>
                </p:ext>
              </p:extLst>
            </p:nvPr>
          </p:nvGraphicFramePr>
          <p:xfrm>
            <a:off x="6355773" y="2334780"/>
            <a:ext cx="5375564" cy="3504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直接连接符 6"/>
            <p:cNvCxnSpPr/>
            <p:nvPr/>
          </p:nvCxnSpPr>
          <p:spPr>
            <a:xfrm flipH="1" flipV="1">
              <a:off x="6771410" y="3023755"/>
              <a:ext cx="0" cy="22028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761019" y="5226628"/>
              <a:ext cx="4793672" cy="103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428511" y="2777237"/>
              <a:ext cx="1371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单位：万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V="1">
            <a:off x="5410202" y="3117273"/>
            <a:ext cx="0" cy="21820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40916" y="480352"/>
            <a:ext cx="799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建立行业价格标准，车行家可以做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0916" y="1265843"/>
            <a:ext cx="589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</a:t>
            </a:r>
            <a:r>
              <a:rPr lang="en-US" altLang="zh-CN" sz="28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车型保值率报告</a:t>
            </a:r>
            <a:r>
              <a:rPr lang="en-US" altLang="zh-CN" sz="28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8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残值报告</a:t>
            </a:r>
          </a:p>
        </p:txBody>
      </p:sp>
    </p:spTree>
    <p:extLst>
      <p:ext uri="{BB962C8B-B14F-4D97-AF65-F5344CB8AC3E}">
        <p14:creationId xmlns:p14="http://schemas.microsoft.com/office/powerpoint/2010/main" val="183447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87377" y="3015734"/>
            <a:ext cx="5788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未来，车行家可以做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76141" y="2292459"/>
            <a:ext cx="3792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</a:p>
        </p:txBody>
      </p:sp>
    </p:spTree>
    <p:extLst>
      <p:ext uri="{BB962C8B-B14F-4D97-AF65-F5344CB8AC3E}">
        <p14:creationId xmlns:p14="http://schemas.microsoft.com/office/powerpoint/2010/main" val="45130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92035" y="2194682"/>
            <a:ext cx="5899250" cy="1599798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HANKS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39143" y="539674"/>
            <a:ext cx="6064898" cy="5740909"/>
          </a:xfrm>
          <a:prstGeom prst="ellipse">
            <a:avLst/>
          </a:prstGeom>
          <a:noFill/>
          <a:ln w="111125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918142" y="1826797"/>
            <a:ext cx="2560736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064898" y="1972174"/>
            <a:ext cx="2560736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530793" y="5055086"/>
            <a:ext cx="2707492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397632" y="4910050"/>
            <a:ext cx="2667266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 rot="22079">
            <a:off x="4066523" y="3989356"/>
            <a:ext cx="4343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        刘毅</a:t>
            </a:r>
          </a:p>
        </p:txBody>
      </p:sp>
      <p:sp>
        <p:nvSpPr>
          <p:cNvPr id="25" name="矩形 24"/>
          <p:cNvSpPr/>
          <p:nvPr/>
        </p:nvSpPr>
        <p:spPr>
          <a:xfrm rot="22079">
            <a:off x="4885997" y="846250"/>
            <a:ext cx="2401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贵州 贵阳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E3438D1-EFFB-4BBE-A328-A2199F0C16DA}"/>
              </a:ext>
            </a:extLst>
          </p:cNvPr>
          <p:cNvSpPr/>
          <p:nvPr/>
        </p:nvSpPr>
        <p:spPr>
          <a:xfrm rot="22079">
            <a:off x="4066523" y="5141941"/>
            <a:ext cx="4343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      车行家</a:t>
            </a:r>
          </a:p>
        </p:txBody>
      </p:sp>
    </p:spTree>
    <p:extLst>
      <p:ext uri="{BB962C8B-B14F-4D97-AF65-F5344CB8AC3E}">
        <p14:creationId xmlns:p14="http://schemas.microsoft.com/office/powerpoint/2010/main" val="310898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81871" y="4152351"/>
            <a:ext cx="2469765" cy="2362070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230" y="5011418"/>
            <a:ext cx="2098390" cy="13255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为什么消费者不信任，质疑价格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370074" y="2193891"/>
            <a:ext cx="2017286" cy="2491274"/>
            <a:chOff x="1770943" y="858416"/>
            <a:chExt cx="2686915" cy="313819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973" l="2326" r="96124">
                          <a14:foregroundMark x1="41085" y1="26846" x2="51938" y2="36913"/>
                          <a14:foregroundMark x1="42636" y1="77852" x2="48837" y2="83221"/>
                          <a14:foregroundMark x1="57364" y1="58389" x2="57364" y2="58389"/>
                          <a14:foregroundMark x1="57364" y1="58389" x2="57364" y2="58389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8383" y="990159"/>
              <a:ext cx="2035476" cy="2236873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2093485" y="3227032"/>
              <a:ext cx="2126601" cy="538844"/>
            </a:xfrm>
            <a:prstGeom prst="roundRect">
              <a:avLst/>
            </a:prstGeom>
            <a:solidFill>
              <a:srgbClr val="FF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09022" y="3215994"/>
              <a:ext cx="2009971" cy="581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经 销 商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770943" y="858416"/>
              <a:ext cx="2686915" cy="3138196"/>
              <a:chOff x="1770943" y="858416"/>
              <a:chExt cx="2686915" cy="3138196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777165" y="858416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1777165" y="858416"/>
                <a:ext cx="0" cy="3060441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670729" y="3996612"/>
                <a:ext cx="1787129" cy="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439196" y="936171"/>
                <a:ext cx="0" cy="3060441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670729" y="936171"/>
                <a:ext cx="1787129" cy="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770943" y="3887755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339669" y="990159"/>
                <a:ext cx="0" cy="216000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857727" y="1605876"/>
                <a:ext cx="0" cy="216000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/>
          <p:cNvGrpSpPr/>
          <p:nvPr/>
        </p:nvGrpSpPr>
        <p:grpSpPr>
          <a:xfrm>
            <a:off x="8979101" y="2193891"/>
            <a:ext cx="1934415" cy="2485091"/>
            <a:chOff x="8481527" y="1408922"/>
            <a:chExt cx="2012745" cy="25876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973" l="2326" r="96124">
                          <a14:foregroundMark x1="41085" y1="26846" x2="51938" y2="36913"/>
                          <a14:foregroundMark x1="42636" y1="77852" x2="48837" y2="83221"/>
                          <a14:foregroundMark x1="57364" y1="58389" x2="57364" y2="58389"/>
                          <a14:foregroundMark x1="57364" y1="58389" x2="57364" y2="583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8190" y="1518208"/>
              <a:ext cx="1596899" cy="1844478"/>
            </a:xfrm>
            <a:prstGeom prst="rect">
              <a:avLst/>
            </a:prstGeom>
          </p:spPr>
        </p:pic>
        <p:sp>
          <p:nvSpPr>
            <p:cNvPr id="9" name="圆角矩形 8"/>
            <p:cNvSpPr/>
            <p:nvPr/>
          </p:nvSpPr>
          <p:spPr>
            <a:xfrm>
              <a:off x="8716905" y="3378518"/>
              <a:ext cx="1593019" cy="444319"/>
            </a:xfrm>
            <a:prstGeom prst="roundRect">
              <a:avLst/>
            </a:prstGeom>
            <a:solidFill>
              <a:srgbClr val="FE5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30614" y="3357944"/>
              <a:ext cx="1616927" cy="48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消 费 者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481527" y="1408922"/>
              <a:ext cx="2012745" cy="2587690"/>
              <a:chOff x="1770943" y="858416"/>
              <a:chExt cx="2686915" cy="3138196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777165" y="858416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777165" y="858416"/>
                <a:ext cx="0" cy="3060441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670729" y="3996612"/>
                <a:ext cx="1787129" cy="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4439196" y="936171"/>
                <a:ext cx="0" cy="3060441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670729" y="936171"/>
                <a:ext cx="1787129" cy="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770943" y="3887755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4339669" y="990159"/>
                <a:ext cx="0" cy="216000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857727" y="1605876"/>
                <a:ext cx="0" cy="2160000"/>
              </a:xfrm>
              <a:prstGeom prst="line">
                <a:avLst/>
              </a:prstGeom>
              <a:ln w="31750">
                <a:solidFill>
                  <a:srgbClr val="FE5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标题 1"/>
          <p:cNvSpPr txBox="1">
            <a:spLocks/>
          </p:cNvSpPr>
          <p:nvPr/>
        </p:nvSpPr>
        <p:spPr>
          <a:xfrm>
            <a:off x="8792442" y="4917915"/>
            <a:ext cx="25983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这车值不值，如何去评估价格合理与否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081258" y="4751499"/>
            <a:ext cx="2918519" cy="110799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信任！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8" y="4909722"/>
            <a:ext cx="594036" cy="81471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67" y="4816591"/>
            <a:ext cx="611421" cy="81471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5081258" y="289732"/>
            <a:ext cx="2017286" cy="2491274"/>
            <a:chOff x="1770943" y="858416"/>
            <a:chExt cx="2686915" cy="313819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973" l="2326" r="96124">
                          <a14:foregroundMark x1="41085" y1="26846" x2="51938" y2="36913"/>
                          <a14:foregroundMark x1="42636" y1="77852" x2="48837" y2="83221"/>
                          <a14:foregroundMark x1="57364" y1="58389" x2="57364" y2="58389"/>
                          <a14:foregroundMark x1="57364" y1="58389" x2="57364" y2="58389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8383" y="990159"/>
              <a:ext cx="2035476" cy="2236873"/>
            </a:xfrm>
            <a:prstGeom prst="rect">
              <a:avLst/>
            </a:prstGeom>
          </p:spPr>
        </p:pic>
        <p:sp>
          <p:nvSpPr>
            <p:cNvPr id="49" name="圆角矩形 48"/>
            <p:cNvSpPr/>
            <p:nvPr/>
          </p:nvSpPr>
          <p:spPr>
            <a:xfrm>
              <a:off x="2093485" y="3227032"/>
              <a:ext cx="2126601" cy="538844"/>
            </a:xfrm>
            <a:prstGeom prst="roundRect">
              <a:avLst/>
            </a:prstGeom>
            <a:solidFill>
              <a:srgbClr val="DDA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210116" y="3211140"/>
              <a:ext cx="2009971" cy="581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金融公司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770943" y="858416"/>
              <a:ext cx="2686915" cy="3138196"/>
              <a:chOff x="1770943" y="858416"/>
              <a:chExt cx="2686915" cy="3138196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1777165" y="858416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777165" y="858416"/>
                <a:ext cx="0" cy="3060441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2670729" y="3996612"/>
                <a:ext cx="1787129" cy="0"/>
              </a:xfrm>
              <a:prstGeom prst="line">
                <a:avLst/>
              </a:prstGeom>
              <a:ln w="31750">
                <a:solidFill>
                  <a:srgbClr val="DDA4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4439196" y="936171"/>
                <a:ext cx="0" cy="3060441"/>
              </a:xfrm>
              <a:prstGeom prst="line">
                <a:avLst/>
              </a:prstGeom>
              <a:ln w="31750">
                <a:solidFill>
                  <a:srgbClr val="DDA4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2670729" y="936171"/>
                <a:ext cx="1787129" cy="0"/>
              </a:xfrm>
              <a:prstGeom prst="line">
                <a:avLst/>
              </a:prstGeom>
              <a:ln w="31750">
                <a:solidFill>
                  <a:srgbClr val="DDA4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770943" y="3887755"/>
                <a:ext cx="1787129" cy="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4339669" y="990159"/>
                <a:ext cx="0" cy="2160000"/>
              </a:xfrm>
              <a:prstGeom prst="line">
                <a:avLst/>
              </a:prstGeom>
              <a:ln w="31750">
                <a:solidFill>
                  <a:srgbClr val="FFE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857727" y="1605876"/>
                <a:ext cx="0" cy="2160000"/>
              </a:xfrm>
              <a:prstGeom prst="line">
                <a:avLst/>
              </a:prstGeom>
              <a:ln w="31750">
                <a:solidFill>
                  <a:srgbClr val="DDA4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68" y="2928529"/>
            <a:ext cx="594036" cy="814719"/>
          </a:xfrm>
          <a:prstGeom prst="rect">
            <a:avLst/>
          </a:prstGeom>
        </p:spPr>
      </p:pic>
      <p:sp>
        <p:nvSpPr>
          <p:cNvPr id="61" name="标题 1"/>
          <p:cNvSpPr txBox="1">
            <a:spLocks/>
          </p:cNvSpPr>
          <p:nvPr/>
        </p:nvSpPr>
        <p:spPr>
          <a:xfrm>
            <a:off x="5081258" y="3025890"/>
            <a:ext cx="24178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信息不透明，风险如何评估</a:t>
            </a:r>
          </a:p>
        </p:txBody>
      </p:sp>
    </p:spTree>
    <p:extLst>
      <p:ext uri="{BB962C8B-B14F-4D97-AF65-F5344CB8AC3E}">
        <p14:creationId xmlns:p14="http://schemas.microsoft.com/office/powerpoint/2010/main" val="93954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8625" y="683063"/>
            <a:ext cx="888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4326" y="2339892"/>
            <a:ext cx="11137956" cy="3380507"/>
            <a:chOff x="904948" y="2308719"/>
            <a:chExt cx="11621501" cy="3380507"/>
          </a:xfrm>
        </p:grpSpPr>
        <p:sp>
          <p:nvSpPr>
            <p:cNvPr id="23" name="文本框 22"/>
            <p:cNvSpPr txBox="1"/>
            <p:nvPr/>
          </p:nvSpPr>
          <p:spPr>
            <a:xfrm>
              <a:off x="8510829" y="4259839"/>
              <a:ext cx="4015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标准散乱！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04948" y="3017752"/>
              <a:ext cx="32801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私卖公！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1234" y="4761311"/>
              <a:ext cx="37303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高估价！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00225" y="2308719"/>
              <a:ext cx="3730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公卖私！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96325" y="3367288"/>
              <a:ext cx="37303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低估价！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72660" y="2604894"/>
              <a:ext cx="45561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暗箱操作！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36123" y="5042895"/>
              <a:ext cx="4646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事故车！泡水车！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997527" y="2692642"/>
              <a:ext cx="10203873" cy="2658677"/>
            </a:xfrm>
            <a:prstGeom prst="line">
              <a:avLst/>
            </a:prstGeom>
            <a:ln w="190500">
              <a:solidFill>
                <a:srgbClr val="C0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997527" y="2692642"/>
              <a:ext cx="10307782" cy="2658677"/>
            </a:xfrm>
            <a:prstGeom prst="line">
              <a:avLst/>
            </a:prstGeom>
            <a:ln w="190500">
              <a:solidFill>
                <a:srgbClr val="C0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3468870" y="683062"/>
            <a:ext cx="6955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E5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二手车价值评估随意性大</a:t>
            </a:r>
          </a:p>
        </p:txBody>
      </p:sp>
    </p:spTree>
    <p:extLst>
      <p:ext uri="{BB962C8B-B14F-4D97-AF65-F5344CB8AC3E}">
        <p14:creationId xmlns:p14="http://schemas.microsoft.com/office/powerpoint/2010/main" val="94755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9545" y="2410690"/>
            <a:ext cx="11305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建立行业价格标准是一个长期持续的过程</a:t>
            </a:r>
            <a:r>
              <a:rPr lang="zh-CN" altLang="en-US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需要成熟的技术支撑，充足的资金支持，多方关联行业战略性合作</a:t>
            </a:r>
          </a:p>
        </p:txBody>
      </p:sp>
    </p:spTree>
    <p:extLst>
      <p:ext uri="{BB962C8B-B14F-4D97-AF65-F5344CB8AC3E}">
        <p14:creationId xmlns:p14="http://schemas.microsoft.com/office/powerpoint/2010/main" val="350287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8133" y="2186850"/>
            <a:ext cx="2923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400" dirty="0">
                <a:solidFill>
                  <a:schemeClr val="lt1"/>
                </a:solidFill>
              </a:rPr>
              <a:t>该款车型的市场占有率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337" y="2192118"/>
            <a:ext cx="2923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lt1"/>
                </a:solidFill>
              </a:rPr>
              <a:t>CIAS</a:t>
            </a:r>
            <a:r>
              <a:rPr lang="zh-CN" altLang="en-US" sz="1400" b="1" dirty="0">
                <a:solidFill>
                  <a:schemeClr val="lt1"/>
                </a:solidFill>
              </a:rPr>
              <a:t>行认证打分分值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4617" y="4672415"/>
            <a:ext cx="2941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lt1"/>
                </a:solidFill>
              </a:rPr>
              <a:t>过户次过户次数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13653" y="4741664"/>
            <a:ext cx="3102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/>
            </a:lvl1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出厂年月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863905" y="4790872"/>
            <a:ext cx="310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>
                <a:solidFill>
                  <a:schemeClr val="lt1"/>
                </a:solidFill>
              </a:rPr>
              <a:t>该款车型</a:t>
            </a:r>
            <a:r>
              <a:rPr lang="zh-CN" altLang="en-US" dirty="0">
                <a:solidFill>
                  <a:schemeClr val="lt1"/>
                </a:solidFill>
              </a:rPr>
              <a:t>在二手车市场交易中的占有率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179148" y="2186850"/>
            <a:ext cx="250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zh-CN" altLang="en-US" sz="1400" dirty="0"/>
              <a:t>公里数系数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0505" y="930175"/>
            <a:ext cx="1119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八大模块，千万级数据车行家价格生成系统打造标准</a:t>
            </a:r>
          </a:p>
        </p:txBody>
      </p:sp>
      <p:sp>
        <p:nvSpPr>
          <p:cNvPr id="20" name="矩形 19"/>
          <p:cNvSpPr/>
          <p:nvPr/>
        </p:nvSpPr>
        <p:spPr>
          <a:xfrm>
            <a:off x="6416129" y="2186850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lt1"/>
                </a:solidFill>
              </a:rPr>
              <a:t>售后维修保养及配件因素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18109" y="4784154"/>
            <a:ext cx="3102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车身颜色系数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00000000-0008-0000-0000-000005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7" y="2613688"/>
            <a:ext cx="3135005" cy="1916321"/>
          </a:xfrm>
          <a:prstGeom prst="rect">
            <a:avLst/>
          </a:prstGeom>
          <a:noFill/>
        </p:spPr>
      </p:pic>
      <p:pic>
        <p:nvPicPr>
          <p:cNvPr id="23" name="Picture 11" descr="C:\Users\Administrator\AppData\Roaming\Tencent\Users\109410665\QQ\WinTemp\RichOle\04UP$C)R(WINCUYM99@9QDB.png">
            <a:extLst>
              <a:ext uri="{FF2B5EF4-FFF2-40B4-BE49-F238E27FC236}">
                <a16:creationId xmlns:a16="http://schemas.microsoft.com/office/drawing/2014/main" id="{00000000-0008-0000-0000-00000B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873" y="2604899"/>
            <a:ext cx="2950063" cy="184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951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79A448-2E53-41C2-BE3E-0C380D49F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8" y="980733"/>
            <a:ext cx="11412543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3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49500" y="-706437"/>
            <a:ext cx="2895600" cy="4016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6800" y="7577137"/>
            <a:ext cx="9144000" cy="1655763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2FBBA7C6-3DC8-491D-B21B-704970CA3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499456"/>
              </p:ext>
            </p:extLst>
          </p:nvPr>
        </p:nvGraphicFramePr>
        <p:xfrm>
          <a:off x="165100" y="406400"/>
          <a:ext cx="12115800" cy="604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45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-2890837"/>
            <a:ext cx="9144000" cy="238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500" y="7513637"/>
            <a:ext cx="9144000" cy="1655763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DEE7D1D-78AF-4F36-AFA4-53E787DE4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193824"/>
              </p:ext>
            </p:extLst>
          </p:nvPr>
        </p:nvGraphicFramePr>
        <p:xfrm>
          <a:off x="0" y="355601"/>
          <a:ext cx="11912600" cy="633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08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BE82182D-6F1C-4E8A-B10F-5E09C02DE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856448"/>
              </p:ext>
            </p:extLst>
          </p:nvPr>
        </p:nvGraphicFramePr>
        <p:xfrm>
          <a:off x="-1663699" y="-704849"/>
          <a:ext cx="15519401" cy="826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601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526</Words>
  <Application>Microsoft Office PowerPoint</Application>
  <PresentationFormat>宽屏</PresentationFormat>
  <Paragraphs>140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华文彩云</vt:lpstr>
      <vt:lpstr>华文琥珀</vt:lpstr>
      <vt:lpstr>宋体</vt:lpstr>
      <vt:lpstr>微软雅黑</vt:lpstr>
      <vt:lpstr>幼圆</vt:lpstr>
      <vt:lpstr>Arial</vt:lpstr>
      <vt:lpstr>Calibri</vt:lpstr>
      <vt:lpstr>Calibri Light</vt:lpstr>
      <vt:lpstr>Office 主题</vt:lpstr>
      <vt:lpstr>估 值</vt:lpstr>
      <vt:lpstr>为什么消费者不信任，质疑价格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贴近价格标准，消费者信赖，提高销量 卖！卖！卖！</vt:lpstr>
      <vt:lpstr>PowerPoint 演示文稿</vt:lpstr>
      <vt:lpstr>PowerPoint 演示文稿</vt:lpstr>
      <vt:lpstr>PowerPoint 演示文稿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zhuyq@jingzhengu.com</dc:creator>
  <cp:lastModifiedBy>ly109410665@outlook.com</cp:lastModifiedBy>
  <cp:revision>76</cp:revision>
  <dcterms:created xsi:type="dcterms:W3CDTF">2015-10-28T06:47:29Z</dcterms:created>
  <dcterms:modified xsi:type="dcterms:W3CDTF">2017-09-15T03:41:51Z</dcterms:modified>
</cp:coreProperties>
</file>